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F9E12-2AD7-4A82-983F-378FADF3A484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2640-F89E-493B-8578-4C37DECE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38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F9E12-2AD7-4A82-983F-378FADF3A484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2640-F89E-493B-8578-4C37DECE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75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F9E12-2AD7-4A82-983F-378FADF3A484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2640-F89E-493B-8578-4C37DECE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43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F9E12-2AD7-4A82-983F-378FADF3A484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2640-F89E-493B-8578-4C37DECE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01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F9E12-2AD7-4A82-983F-378FADF3A484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2640-F89E-493B-8578-4C37DECE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6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F9E12-2AD7-4A82-983F-378FADF3A484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2640-F89E-493B-8578-4C37DECE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1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F9E12-2AD7-4A82-983F-378FADF3A484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2640-F89E-493B-8578-4C37DECE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1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F9E12-2AD7-4A82-983F-378FADF3A484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2640-F89E-493B-8578-4C37DECE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55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F9E12-2AD7-4A82-983F-378FADF3A484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2640-F89E-493B-8578-4C37DECE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F9E12-2AD7-4A82-983F-378FADF3A484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2640-F89E-493B-8578-4C37DECE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18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F9E12-2AD7-4A82-983F-378FADF3A484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2640-F89E-493B-8578-4C37DECE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7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F9E12-2AD7-4A82-983F-378FADF3A484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2640-F89E-493B-8578-4C37DECEB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2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reate.piktochart.com/output/24917297-2017-01-10-rankin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347" t="22961" r="21653" b="11366"/>
          <a:stretch/>
        </p:blipFill>
        <p:spPr>
          <a:xfrm>
            <a:off x="1069144" y="154745"/>
            <a:ext cx="10185009" cy="659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8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4" r="6463"/>
          <a:stretch/>
        </p:blipFill>
        <p:spPr>
          <a:xfrm>
            <a:off x="5466227" y="1050623"/>
            <a:ext cx="6595068" cy="3525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3"/>
          <a:stretch/>
        </p:blipFill>
        <p:spPr>
          <a:xfrm>
            <a:off x="12876" y="618979"/>
            <a:ext cx="5584056" cy="4389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731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8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0" y="5378298"/>
            <a:ext cx="2658794" cy="1479702"/>
          </a:xfrm>
          <a:prstGeom prst="rect">
            <a:avLst/>
          </a:prstGeom>
          <a:gradFill>
            <a:gsLst>
              <a:gs pos="1000">
                <a:schemeClr val="accent3">
                  <a:lumMod val="0"/>
                  <a:lumOff val="100000"/>
                </a:schemeClr>
              </a:gs>
              <a:gs pos="48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80000"/>
                </a:schemeClr>
              </a:gs>
            </a:gsLst>
            <a:path path="circle">
              <a:fillToRect l="50000" t="-80000" r="50000" b="180000"/>
            </a:path>
          </a:gradFill>
          <a:effectLst>
            <a:glow>
              <a:schemeClr val="accent1">
                <a:alpha val="40000"/>
              </a:schemeClr>
            </a:glow>
            <a:softEdge rad="76200"/>
          </a:effec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193 countries in the world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134 have nationals occupying seats in bodies monitored by GQUAL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59 don’t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00930" y="421616"/>
            <a:ext cx="10515600" cy="722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 smtClean="0">
                <a:latin typeface="Bebas Neue" panose="020B0606020202050201" pitchFamily="34" charset="0"/>
                <a:cs typeface="Arial" panose="020B0604020202020204" pitchFamily="34" charset="0"/>
              </a:rPr>
              <a:t>National Data</a:t>
            </a:r>
            <a:endParaRPr lang="en-US" sz="6000" dirty="0">
              <a:latin typeface="Bebas Neue" panose="020B060602020205020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8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>
          <a:xfrm>
            <a:off x="4047237" y="2689175"/>
            <a:ext cx="4790048" cy="722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 smtClean="0">
                <a:latin typeface="Bebas Neue" panose="020B0606020202050201" pitchFamily="34" charset="0"/>
                <a:cs typeface="Arial" panose="020B0604020202020204" pitchFamily="34" charset="0"/>
                <a:hlinkClick r:id="rId2"/>
              </a:rPr>
              <a:t>THE GQUAL RANKING</a:t>
            </a:r>
            <a:endParaRPr lang="en-US" sz="6000" dirty="0">
              <a:latin typeface="Bebas Neue" panose="020B0606020202050201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591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8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6" r="47020"/>
          <a:stretch/>
        </p:blipFill>
        <p:spPr>
          <a:xfrm>
            <a:off x="7568078" y="128790"/>
            <a:ext cx="4623922" cy="4247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6" b="32394"/>
          <a:stretch/>
        </p:blipFill>
        <p:spPr>
          <a:xfrm rot="21295550">
            <a:off x="255034" y="244090"/>
            <a:ext cx="8280120" cy="6133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3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8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21"/>
          <a:stretch/>
        </p:blipFill>
        <p:spPr>
          <a:xfrm rot="21431401">
            <a:off x="579754" y="136826"/>
            <a:ext cx="6439231" cy="6497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66479" r="8182"/>
          <a:stretch/>
        </p:blipFill>
        <p:spPr>
          <a:xfrm rot="545736">
            <a:off x="6321702" y="391581"/>
            <a:ext cx="5204637" cy="3149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47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5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"/>
          <a:stretch/>
        </p:blipFill>
        <p:spPr>
          <a:xfrm>
            <a:off x="1019483" y="0"/>
            <a:ext cx="6051176" cy="6344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 rot="16200000">
            <a:off x="609491" y="4512903"/>
            <a:ext cx="2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Eastern Europe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933364" y="4552861"/>
            <a:ext cx="2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Asia Pacific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2977460" y="4512903"/>
            <a:ext cx="2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Africa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023671" y="4425142"/>
            <a:ext cx="2537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Western European &amp; Other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5159911" y="4512902"/>
            <a:ext cx="2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CELAC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t="21128" r="14727" b="6872"/>
          <a:stretch/>
        </p:blipFill>
        <p:spPr>
          <a:xfrm rot="783420">
            <a:off x="7729418" y="514474"/>
            <a:ext cx="3530991" cy="3885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 rot="17087046">
            <a:off x="7774956" y="2341499"/>
            <a:ext cx="2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Caribbean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7236359">
            <a:off x="9146477" y="2583284"/>
            <a:ext cx="253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Latin 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5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0" y="5378298"/>
            <a:ext cx="2658794" cy="1479702"/>
          </a:xfrm>
          <a:prstGeom prst="rect">
            <a:avLst/>
          </a:prstGeom>
          <a:gradFill>
            <a:gsLst>
              <a:gs pos="1000">
                <a:schemeClr val="accent3">
                  <a:lumMod val="0"/>
                  <a:lumOff val="100000"/>
                </a:schemeClr>
              </a:gs>
              <a:gs pos="48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  <a:alpha val="80000"/>
                </a:schemeClr>
              </a:gs>
            </a:gsLst>
            <a:path path="circle">
              <a:fillToRect l="50000" t="-80000" r="50000" b="180000"/>
            </a:path>
          </a:gradFill>
          <a:effectLst>
            <a:glow>
              <a:schemeClr val="accent1">
                <a:alpha val="40000"/>
              </a:schemeClr>
            </a:glow>
            <a:softEdge rad="762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31268" b="2236"/>
          <a:stretch/>
        </p:blipFill>
        <p:spPr>
          <a:xfrm>
            <a:off x="6078828" y="-25760"/>
            <a:ext cx="4130254" cy="6883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77"/>
          <a:stretch/>
        </p:blipFill>
        <p:spPr>
          <a:xfrm rot="21288577">
            <a:off x="172618" y="590841"/>
            <a:ext cx="5811442" cy="4079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15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48000">
              <a:schemeClr val="accent3">
                <a:lumMod val="0"/>
                <a:lumOff val="100000"/>
              </a:schemeClr>
            </a:gs>
            <a:gs pos="91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115" t="24603" r="29961" b="18548"/>
          <a:stretch/>
        </p:blipFill>
        <p:spPr>
          <a:xfrm>
            <a:off x="1674055" y="-11994"/>
            <a:ext cx="8890782" cy="6869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9498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48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0116" t="24603" r="30077" b="18139"/>
          <a:stretch/>
        </p:blipFill>
        <p:spPr>
          <a:xfrm>
            <a:off x="2278966" y="0"/>
            <a:ext cx="8525022" cy="6894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1035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48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IBUNAL J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881" y="573601"/>
            <a:ext cx="7742237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9109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49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10470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91 International Bodies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599 available positions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Women occupy 199 of these positions (or 33%)</a:t>
            </a: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6000" dirty="0" smtClean="0">
                <a:latin typeface="Bebas Neue" panose="020B0606020202050201" pitchFamily="34" charset="0"/>
                <a:cs typeface="Arial" panose="020B0604020202020204" pitchFamily="34" charset="0"/>
              </a:rPr>
              <a:t>HOWEVER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If we take out CEDAW, the U.N. Working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Group on Discrimination against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Women in Law and Practice,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ASEAN Commission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 the Promotion on the Rights of Women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Children,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Committee on the Rights of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Child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number drops to 24%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00930" y="421616"/>
            <a:ext cx="10515600" cy="722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 smtClean="0">
                <a:latin typeface="Bebas Neue" panose="020B0606020202050201" pitchFamily="34" charset="0"/>
                <a:cs typeface="Arial" panose="020B0604020202020204" pitchFamily="34" charset="0"/>
              </a:rPr>
              <a:t>GQUAL MONITORS</a:t>
            </a:r>
            <a:endParaRPr lang="en-US" sz="6000" dirty="0">
              <a:latin typeface="Bebas Neue" panose="020B0606020202050201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718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4800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6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00930" y="371781"/>
            <a:ext cx="10515600" cy="722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 smtClean="0">
                <a:latin typeface="Bebas Neue" panose="020B0606020202050201" pitchFamily="34" charset="0"/>
                <a:cs typeface="Arial" panose="020B0604020202020204" pitchFamily="34" charset="0"/>
              </a:rPr>
              <a:t>CURRENT COMPOSITION</a:t>
            </a:r>
            <a:endParaRPr lang="en-US" sz="6000" dirty="0">
              <a:latin typeface="Bebas Neue" panose="020B0606020202050201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8"/>
          <a:stretch/>
        </p:blipFill>
        <p:spPr>
          <a:xfrm>
            <a:off x="0" y="1280160"/>
            <a:ext cx="5911504" cy="499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04" y="1465567"/>
            <a:ext cx="6161772" cy="499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733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57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9"/>
          <a:stretch/>
        </p:blipFill>
        <p:spPr>
          <a:xfrm>
            <a:off x="6034310" y="1046113"/>
            <a:ext cx="6157690" cy="4158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441203"/>
            <a:ext cx="6034310" cy="4201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701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0">
              <a:schemeClr val="accent3">
                <a:lumMod val="0"/>
                <a:lumOff val="100000"/>
              </a:schemeClr>
            </a:gs>
            <a:gs pos="48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19" y="1058526"/>
            <a:ext cx="8489851" cy="4319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1405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FFFF">
                <a:lumMod val="0"/>
                <a:lumOff val="100000"/>
              </a:srgbClr>
            </a:gs>
            <a:gs pos="34000">
              <a:schemeClr val="accent3">
                <a:lumMod val="0"/>
                <a:lumOff val="100000"/>
              </a:schemeClr>
            </a:gs>
            <a:gs pos="47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" b="45776"/>
          <a:stretch/>
        </p:blipFill>
        <p:spPr>
          <a:xfrm>
            <a:off x="492369" y="407963"/>
            <a:ext cx="5618292" cy="5111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87"/>
          <a:stretch/>
        </p:blipFill>
        <p:spPr>
          <a:xfrm>
            <a:off x="6110661" y="309489"/>
            <a:ext cx="5852160" cy="4415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39155"/>
          <a:stretch/>
        </p:blipFill>
        <p:spPr>
          <a:xfrm>
            <a:off x="9805182" y="5378298"/>
            <a:ext cx="2256113" cy="1255597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5202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105</Words>
  <Application>Microsoft Office PowerPoint</Application>
  <PresentationFormat>Widescreen</PresentationFormat>
  <Paragraphs>20</Paragraphs>
  <Slides>16</Slides>
  <Notes>0</Notes>
  <HiddenSlides>13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Bebas Neue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Rudo Kemper</dc:creator>
  <cp:lastModifiedBy>Rudo Kemper</cp:lastModifiedBy>
  <cp:revision>20</cp:revision>
  <dcterms:created xsi:type="dcterms:W3CDTF">2017-10-01T16:33:04Z</dcterms:created>
  <dcterms:modified xsi:type="dcterms:W3CDTF">2017-10-03T02:43:15Z</dcterms:modified>
</cp:coreProperties>
</file>